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5DF1-6204-4966-A33C-3193333E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E33D6-6B40-4184-BF06-B9AABEC0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9AD5-5A97-4027-BB0D-1DA888D1CABD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77C2C-7FF4-4C17-9EFF-A07B0B92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29370-A5B5-45FA-B800-CDE105B2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39719-5B1B-487C-A931-7E7F53917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9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CD89F-AC51-498F-809F-C2B9A1E2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714CA-9CE6-4096-BBCF-8B94FD570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F57AB-4680-4259-A463-179D206A3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F9AD5-5A97-4027-BB0D-1DA888D1CABD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612E4-EDC5-42E9-ACCC-859EDD3CA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7C4C-A948-4E08-8755-F319EB4F9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39719-5B1B-487C-A931-7E7F53917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16FB98-88D7-4011-BD36-06FBD087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/>
              <a:t>Lessons Learned from Teaching a Maritime Industrial Control Systems Cybersecurity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535B0-FDC2-4BA4-96D7-E568D224F2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32792F-11D0-4435-A7C8-C939C7E4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Auxiliary (Water Systems)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756D5E-664B-4AC8-986C-72240092E7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99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A442FF-5E4A-48A3-847D-C1EE591D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Virtual Engine Room Labs</a:t>
            </a:r>
            <a:r>
              <a:rPr lang="en-US" sz="2133"/>
              <a:t> (#1-3)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EA201-B42E-4900-8B05-2D4546C585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3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B330FF-737E-4121-8C4F-C0739996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Bridge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4D419-8286-437E-8E81-AC37864BC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F6B78D-677F-47A6-985C-BDCD90E9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Bridge Command Lab (#4)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2109A-3C8A-4B5B-8AED-B6BF59FB3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7ECEB7-44AC-4456-8B11-EF6AB921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Introduction to PLCs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4C34D-8A0C-4447-8DFF-D4ECC296DF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5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6A8B59-193E-4C5B-941C-B75EF549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Ladder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5B663-92CC-451C-9830-CFB5429EE8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8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009524-A51B-4616-8576-5A3DD814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Labs (#7-11)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02EE0-13E5-4084-BC1D-A99E7D7FB2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2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DB568C-6F3B-4EC1-8ADE-4CE96D4A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PLC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B225E-D174-4F84-B985-D0669F1378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6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B0E6E4-2BB4-4D7A-9B03-60650BA1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Attacking and Defending PLC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B0ADD-10BC-4DA8-8786-6583908FF9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80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A18927-22F3-40DD-8BAB-C7A3CB97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F84A6-11E8-43F7-8D18-91DA31FEF7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5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4EB4CA-7C17-4E5A-9070-B814E8DD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27009-2B18-49DE-843E-763F058BCB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7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C62449-D501-4219-B89B-14A24E7D3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A640F-BE11-4FF8-AFBB-96B5E82C29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87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68E533-8428-4FEF-864A-E19872CA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USNA Yard Patrol vessels (YP703)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B61F4-D8E9-4225-9426-3F81BECDD2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4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106E3E-200F-4B04-91B4-7E06C12F8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 II Alarms and Monitoring System on the YP703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7521F-0906-4749-9906-71DBD74811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54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650E16-A6D0-4459-9EED-5BF55542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BF84E-6FE2-42BB-A7D4-7B8DA25D02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5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BBE8BB-3209-4F60-BF88-ED7E35C5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8832D-6369-41F6-81A4-7EE34A0866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6349AD-AD01-40CD-90BC-A510612F9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F8CC4-A496-407D-B9FA-3D0CD9160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6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2D606A-3FED-4331-956B-7FAF12DC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v0.1 UMBC Ship System Testbed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BAED1-7F25-4133-860E-D339D35B03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8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603E9B-0E41-4BA5-B6DD-87C8628E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v1.0 Proof of Concept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A6FAC-DA53-4172-9615-A5BDB612A2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25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436E37-457E-4F5A-8481-832848AC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v2.0 Classroom Trainers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0139C-741D-4ADE-A1F8-6750ABCE16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67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FD5824-E521-4E01-A365-7AB8D468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v2.5 Hardware-in-the-Loop ICS (HILICS)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CDFF5-A9F5-4DF6-B687-27B664EAE7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2AA387-999D-4900-BA6C-F055B1FA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the U. S. Naval Academy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F592E-9071-42D7-8D82-B4926E856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07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3BC2F2-F12C-4EF4-9DE4-FC87886AB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Maritime Testbenches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A4B3E-669A-4BE2-B1F4-310360ACEB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6ADF3F-F6EB-4C9A-A599-1A593D49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umbrella term of choice = CPS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203ED-BC3C-44E8-9BDF-AD82823E53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7BCB39-9D26-4A9C-AEB1-D441E868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should you care about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FCD6D-DC4F-4349-B534-2984E2134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2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564F28-5476-48D4-BC65-6BC000D9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D3CDF-30D7-4078-871B-A61391FC06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9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EC98D8-F4BC-4AD7-9D82-02A5FC7C7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9B0EFA-A7EA-4D86-8FBA-4E613B740C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0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29DBBD-6003-4622-B547-CEE5F48E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Propulsion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A19F7-CCAC-4BA1-BFB8-3D2BA7EF34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6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21E3D8-F0DC-454E-9762-1A4D36B9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Electrical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EF353-8FF1-42FB-A657-E7497B5177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On-screen Show (16:9)</PresentationFormat>
  <Paragraphs>30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Lessons Learned from Teaching a Maritime Industrial Control Systems Cybersecurity Course</vt:lpstr>
      <vt:lpstr>My Background</vt:lpstr>
      <vt:lpstr>About the U. S. Naval Academy</vt:lpstr>
      <vt:lpstr>My umbrella term of choice = CPS</vt:lpstr>
      <vt:lpstr>Why should you care about this?</vt:lpstr>
      <vt:lpstr>Course Motivation</vt:lpstr>
      <vt:lpstr>Course Outline</vt:lpstr>
      <vt:lpstr>Marine Systems Lectures - Propulsion</vt:lpstr>
      <vt:lpstr>Marine Systems Lectures - Electrical</vt:lpstr>
      <vt:lpstr>Marine Systems Lectures - Auxiliary (Water Systems)</vt:lpstr>
      <vt:lpstr>Virtual Engine Room Labs (#1-3)</vt:lpstr>
      <vt:lpstr>Marine Systems Lectures - Bridge Systems</vt:lpstr>
      <vt:lpstr>Bridge Command Lab (#4)</vt:lpstr>
      <vt:lpstr>PLC Lectures - Introduction to PLCs</vt:lpstr>
      <vt:lpstr>PLC Lectures - Ladder Logic</vt:lpstr>
      <vt:lpstr>PLC Labs (#7-11) </vt:lpstr>
      <vt:lpstr>PLC Lectures - PLC Communication</vt:lpstr>
      <vt:lpstr>PLC Lectures - Attacking and Defending PLC Networks</vt:lpstr>
      <vt:lpstr>Exams</vt:lpstr>
      <vt:lpstr>Final Project</vt:lpstr>
      <vt:lpstr>USNA Yard Patrol vessels (YP703)</vt:lpstr>
      <vt:lpstr>MAX II Alarms and Monitoring System on the YP703 class</vt:lpstr>
      <vt:lpstr>Project Results</vt:lpstr>
      <vt:lpstr>Conclusion</vt:lpstr>
      <vt:lpstr>Backup Slides</vt:lpstr>
      <vt:lpstr>v0.1 UMBC Ship System Testbed</vt:lpstr>
      <vt:lpstr>v1.0 Proof of Concept </vt:lpstr>
      <vt:lpstr>v2.0 Classroom Trainers </vt:lpstr>
      <vt:lpstr>v2.5 Hardware-in-the-Loop ICS (HILICS)</vt:lpstr>
      <vt:lpstr>Other Maritime Testbenches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 from Teaching a Maritime Industrial Control Systems Cybersecurity Course</dc:title>
  <dc:creator>Croteau, Brien CDR USN USNA Annapolis</dc:creator>
  <cp:lastModifiedBy>Croteau, Brien CDR USN USNA Annapolis</cp:lastModifiedBy>
  <cp:revision>1</cp:revision>
  <dcterms:created xsi:type="dcterms:W3CDTF">2023-10-05T12:31:28Z</dcterms:created>
  <dcterms:modified xsi:type="dcterms:W3CDTF">2023-10-05T12:31:28Z</dcterms:modified>
</cp:coreProperties>
</file>